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859" r:id="rId2"/>
    <p:sldId id="1140" r:id="rId3"/>
    <p:sldId id="1143" r:id="rId4"/>
    <p:sldId id="1144" r:id="rId5"/>
    <p:sldId id="1151" r:id="rId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2003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年的旅游趋势预测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包括夜间旅游和追求长寿的旅游体验。</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075491"/>
            <a:ext cx="11485848" cy="1345397"/>
          </a:xfrm>
          <a:prstGeom prst="rect">
            <a:avLst/>
          </a:prstGeom>
        </p:spPr>
      </p:pic>
      <p:pic>
        <p:nvPicPr>
          <p:cNvPr id="4" name="语篇导航-DA.eps" descr="id:2147486413;FounderCES"/>
          <p:cNvPicPr/>
          <p:nvPr/>
        </p:nvPicPr>
        <p:blipFill>
          <a:blip r:embed="rId3"/>
          <a:stretch>
            <a:fillRect/>
          </a:stretch>
        </p:blipFill>
        <p:spPr>
          <a:xfrm>
            <a:off x="513928" y="262856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684244"/>
          </a:xfrm>
        </p:spPr>
        <p:txBody>
          <a:bodyPr/>
          <a:lstStyle/>
          <a:p>
            <a:pPr indent="609600" algn="ct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impossible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following</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trend</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predictions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famous</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service</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companies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012011" y="764704"/>
            <a:ext cx="4166391" cy="600922"/>
          </a:xfrm>
          <a:prstGeom prst="rect">
            <a:avLst/>
          </a:prstGeom>
        </p:spPr>
      </p:pic>
      <p:sp>
        <p:nvSpPr>
          <p:cNvPr id="5" name="矩形 4"/>
          <p:cNvSpPr/>
          <p:nvPr/>
        </p:nvSpPr>
        <p:spPr bwMode="auto">
          <a:xfrm>
            <a:off x="2710830" y="1510911"/>
            <a:ext cx="7272808" cy="504056"/>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38992"/>
          </a:xfrm>
        </p:spPr>
        <p:txBody>
          <a:bodyPr/>
          <a:lstStyle/>
          <a:p>
            <a:pPr lvl="0" indent="609600" algn="ctr" hangingPunct="0">
              <a:lnSpc>
                <a:spcPct val="12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impossible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09600" algn="dist" hangingPunct="0">
              <a:lnSpc>
                <a:spcPct val="12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trend</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noctourism</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refers</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traveling</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beauty</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global</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temperatures</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endParaRPr lang="en-US" altLang="zh-CN" sz="20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lvl="0" hangingPunct="0">
              <a:lnSpc>
                <a:spcPct val="120000"/>
              </a:lnSpc>
              <a:spcAft>
                <a:spcPts val="0"/>
              </a:spcAft>
              <a:tabLst>
                <a:tab pos="4222115" algn="l"/>
                <a:tab pos="6862445" algn="l"/>
                <a:tab pos="7377430" algn="l"/>
                <a:tab pos="9617710" algn="l"/>
              </a:tabLst>
            </a:pP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rise</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daytimes</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especially</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summer,</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comfortable</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trips</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cooler</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evenings</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mornings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Those</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stargazing,</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sightseeing</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full-moon</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picnics</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popular</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3287" y="854130"/>
            <a:ext cx="6064287" cy="315493"/>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1"/>
          <p:cNvSpPr txBox="1">
            <a:spLocks/>
          </p:cNvSpPr>
          <p:nvPr/>
        </p:nvSpPr>
        <p:spPr bwMode="auto">
          <a:xfrm>
            <a:off x="360854" y="2636912"/>
            <a:ext cx="11485848" cy="153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考查动词的用法。句意：随着全球气温持续上升和白天的酷热</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尤其是在夏季</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让许多人觉得安排在较凉爽的傍晚和清晨进行活动的旅行计划会更舒适。根据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global temperature...”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和备选词汇可知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此处指温度持续上升。</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continue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继续</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动词。空处位于主语</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“global temperatures”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填动词原形作谓语。描述事实用一般现在时。故填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continue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4136209"/>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考查名词的用法。句意：同上。根据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cooler evenings and early mornings”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和备选词汇可知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此处是指在较凉爽的傍晚和清晨进行活动。空处位于动词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“offer”</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填名词作宾语。</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活动</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可数名词复数</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泛指很多活动。故填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5288337"/>
            <a:ext cx="11485848" cy="1164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考查固定搭配。句意：像观星、夜间城市观光和满月野餐这样的活动将会变得流行。根据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be popular”</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和备选词汇可知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这些活动最终会变得受欢迎。</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turn out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结果是</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。空处位于</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“will”</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填动词原形。故填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turn out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587517" y="1495939"/>
            <a:ext cx="1382110" cy="400110"/>
          </a:xfrm>
          <a:prstGeom prst="rect">
            <a:avLst/>
          </a:prstGeom>
        </p:spPr>
        <p:txBody>
          <a:bodyPr wrap="none">
            <a:spAutoFit/>
          </a:bodyPr>
          <a:lstStyle/>
          <a:p>
            <a:r>
              <a:rPr lang="en-US" altLang="zh-CN" sz="2000" dirty="0">
                <a:cs typeface="Times New Roman" panose="02020603050405020304" pitchFamily="18" charset="0"/>
              </a:rPr>
              <a:t>continue</a:t>
            </a:r>
            <a:r>
              <a:rPr lang="zh-CN" altLang="zh-CN" sz="2000" dirty="0">
                <a:cs typeface="Times New Roman" panose="02020603050405020304" pitchFamily="18" charset="0"/>
              </a:rPr>
              <a:t>　</a:t>
            </a:r>
            <a:endParaRPr lang="zh-CN" altLang="en-US" dirty="0"/>
          </a:p>
        </p:txBody>
      </p:sp>
      <p:sp>
        <p:nvSpPr>
          <p:cNvPr id="10" name="矩形 9"/>
          <p:cNvSpPr/>
          <p:nvPr/>
        </p:nvSpPr>
        <p:spPr>
          <a:xfrm>
            <a:off x="1584887" y="1870408"/>
            <a:ext cx="1407758" cy="400110"/>
          </a:xfrm>
          <a:prstGeom prst="rect">
            <a:avLst/>
          </a:prstGeom>
        </p:spPr>
        <p:txBody>
          <a:bodyPr wrap="none">
            <a:spAutoFit/>
          </a:bodyPr>
          <a:lstStyle/>
          <a:p>
            <a:r>
              <a:rPr lang="en-US" altLang="zh-CN" sz="2000" dirty="0">
                <a:cs typeface="Times New Roman" panose="02020603050405020304" pitchFamily="18" charset="0"/>
              </a:rPr>
              <a:t>activities</a:t>
            </a:r>
            <a:r>
              <a:rPr lang="zh-CN" altLang="zh-CN" sz="2000" dirty="0">
                <a:cs typeface="Times New Roman" panose="02020603050405020304" pitchFamily="18" charset="0"/>
              </a:rPr>
              <a:t>　</a:t>
            </a:r>
            <a:endParaRPr lang="zh-CN" altLang="en-US" dirty="0"/>
          </a:p>
        </p:txBody>
      </p:sp>
      <p:sp>
        <p:nvSpPr>
          <p:cNvPr id="12" name="矩形 11"/>
          <p:cNvSpPr/>
          <p:nvPr/>
        </p:nvSpPr>
        <p:spPr>
          <a:xfrm>
            <a:off x="4140830" y="2236168"/>
            <a:ext cx="1346844" cy="400110"/>
          </a:xfrm>
          <a:prstGeom prst="rect">
            <a:avLst/>
          </a:prstGeom>
        </p:spPr>
        <p:txBody>
          <a:bodyPr wrap="none">
            <a:spAutoFit/>
          </a:bodyPr>
          <a:lstStyle/>
          <a:p>
            <a:r>
              <a:rPr lang="en-US" altLang="zh-CN" sz="2000" dirty="0">
                <a:cs typeface="Times New Roman" panose="02020603050405020304" pitchFamily="18" charset="0"/>
              </a:rPr>
              <a:t>turn out</a:t>
            </a:r>
            <a:r>
              <a:rPr lang="zh-CN" altLang="zh-CN" sz="2000" dirty="0">
                <a:cs typeface="Times New Roman" panose="02020603050405020304" pitchFamily="18" charset="0"/>
              </a:rPr>
              <a:t>　</a:t>
            </a:r>
            <a:endParaRPr lang="zh-CN" altLang="en-US" dirty="0"/>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10"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91067"/>
          </a:xfrm>
        </p:spPr>
        <p:txBody>
          <a:bodyPr/>
          <a:lstStyle/>
          <a:p>
            <a:pPr lvl="0" indent="609600" algn="ctr" hangingPunct="0">
              <a:lnSpc>
                <a:spcPct val="120000"/>
              </a:lnSpc>
              <a:spcAft>
                <a:spcPts val="0"/>
              </a:spcAft>
              <a:tabLst>
                <a:tab pos="4222115" algn="l"/>
                <a:tab pos="6862445" algn="l"/>
                <a:tab pos="7377430" algn="l"/>
                <a:tab pos="961771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impossible</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a:t>
            </a:r>
            <a:r>
              <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4222115" algn="l"/>
                <a:tab pos="6862445" algn="l"/>
                <a:tab pos="7377430" algn="l"/>
                <a:tab pos="961771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achieving</a:t>
            </a:r>
            <a:r>
              <a:rPr lang="en-US" altLang="zh-CN" sz="22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immortality</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永生</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might sound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interest in living longer keeps as strong as ever</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tourists are looking for experiences designed to help them live longer</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Since staying socially active and spending time outdoors can improve health, many agencies have introduced health-focused activities like group hikes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4222115" algn="l"/>
                <a:tab pos="6862445" algn="l"/>
                <a:tab pos="7377430" algn="l"/>
                <a:tab pos="961771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Following these new trends to make a difference to your traveling experiences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212976"/>
            <a:ext cx="11485848" cy="1272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考查形容词的用法。句意：虽然实现永生听起来不可能</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但我们对于长寿的兴趣一如既往地强烈。根据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“achieving immortality”</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和备选词汇可知</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永生是不可能的。</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impossible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不可能的</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形容词。空处位于系动词</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“sound”</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填形容词作表语。故填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impossible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3"/>
          <p:cNvSpPr txBox="1">
            <a:spLocks/>
          </p:cNvSpPr>
          <p:nvPr/>
        </p:nvSpPr>
        <p:spPr bwMode="auto">
          <a:xfrm>
            <a:off x="360854" y="4477715"/>
            <a:ext cx="11485848" cy="208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考查固定搭配。句意：因此</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游客们正在寻找旨在帮助他们长寿的体验。根据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 interest in living longer keeps as strong as ever.”</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“...tourists are looking for experiences designed to help them live longer.”</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由于兴趣强烈</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所以人们开始寻找帮助他们长寿的体验。此处需填表示结果的短语。</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a result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结果</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介词短语</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位于句首</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首字母需大写。故填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a result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7097767" y="1123500"/>
            <a:ext cx="1737976" cy="430887"/>
          </a:xfrm>
          <a:prstGeom prst="rect">
            <a:avLst/>
          </a:prstGeom>
        </p:spPr>
        <p:txBody>
          <a:bodyPr wrap="none">
            <a:spAutoFit/>
          </a:bodyPr>
          <a:lstStyle/>
          <a:p>
            <a:r>
              <a:rPr lang="en-US" altLang="zh-CN" sz="2200" dirty="0">
                <a:cs typeface="Times New Roman" panose="02020603050405020304" pitchFamily="18" charset="0"/>
              </a:rPr>
              <a:t>impossible</a:t>
            </a:r>
            <a:r>
              <a:rPr lang="zh-CN" altLang="zh-CN" sz="2200" dirty="0">
                <a:cs typeface="Times New Roman" panose="02020603050405020304" pitchFamily="18" charset="0"/>
              </a:rPr>
              <a:t>　</a:t>
            </a:r>
            <a:endParaRPr lang="zh-CN" altLang="en-US" dirty="0"/>
          </a:p>
        </p:txBody>
      </p:sp>
      <p:sp>
        <p:nvSpPr>
          <p:cNvPr id="9" name="矩形 8"/>
          <p:cNvSpPr/>
          <p:nvPr/>
        </p:nvSpPr>
        <p:spPr>
          <a:xfrm>
            <a:off x="3479029" y="1585054"/>
            <a:ext cx="1747338" cy="430887"/>
          </a:xfrm>
          <a:prstGeom prst="rect">
            <a:avLst/>
          </a:prstGeom>
        </p:spPr>
        <p:txBody>
          <a:bodyPr wrap="none">
            <a:spAutoFit/>
          </a:bodyPr>
          <a:lstStyle/>
          <a:p>
            <a:r>
              <a:rPr lang="en-US" altLang="zh-CN" sz="2200" dirty="0">
                <a:cs typeface="Times New Roman" panose="02020603050405020304" pitchFamily="18" charset="0"/>
              </a:rPr>
              <a:t>As a result</a:t>
            </a:r>
            <a:r>
              <a:rPr lang="zh-CN" altLang="zh-CN" sz="2200" dirty="0">
                <a:cs typeface="Times New Roman" panose="02020603050405020304" pitchFamily="18" charset="0"/>
              </a:rPr>
              <a:t>　</a:t>
            </a:r>
            <a:endParaRPr lang="zh-CN" altLang="en-US" dirty="0"/>
          </a:p>
        </p:txBody>
      </p:sp>
      <p:sp>
        <p:nvSpPr>
          <p:cNvPr id="8" name="矩形 7"/>
          <p:cNvSpPr/>
          <p:nvPr/>
        </p:nvSpPr>
        <p:spPr bwMode="auto">
          <a:xfrm>
            <a:off x="3142879" y="854130"/>
            <a:ext cx="6552727" cy="356361"/>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809582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461</TotalTime>
  <Words>442</Words>
  <Application>Microsoft Office PowerPoint</Application>
  <PresentationFormat>自定义</PresentationFormat>
  <Paragraphs>21</Paragraphs>
  <Slides>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vt:i4>
      </vt:variant>
    </vt:vector>
  </HeadingPairs>
  <TitlesOfParts>
    <vt:vector size="14"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452</cp:revision>
  <dcterms:created xsi:type="dcterms:W3CDTF">2020-11-06T05:24:00Z</dcterms:created>
  <dcterms:modified xsi:type="dcterms:W3CDTF">2025-09-17T11:38:46Z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